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77" r:id="rId6"/>
    <p:sldId id="258" r:id="rId7"/>
    <p:sldId id="264" r:id="rId8"/>
    <p:sldId id="291" r:id="rId9"/>
    <p:sldId id="268" r:id="rId10"/>
    <p:sldId id="286" r:id="rId11"/>
    <p:sldId id="293" r:id="rId12"/>
    <p:sldId id="262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5E88"/>
    <a:srgbClr val="87E7FF"/>
    <a:srgbClr val="0000FE"/>
    <a:srgbClr val="24FFD3"/>
    <a:srgbClr val="EC008C"/>
    <a:srgbClr val="958E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A9BEE7-2BB5-4A08-9BBE-1FEC3FB2BE49}" v="943" dt="2024-03-27T12:11:13.439"/>
  </p1510:revLst>
</p1510:revInfo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5388" autoAdjust="0"/>
  </p:normalViewPr>
  <p:slideViewPr>
    <p:cSldViewPr snapToGrid="0">
      <p:cViewPr varScale="1">
        <p:scale>
          <a:sx n="89" d="100"/>
          <a:sy n="89" d="100"/>
        </p:scale>
        <p:origin x="418" y="7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3/27/2024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3/27/2024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sz="5000" dirty="0"/>
              <a:t>Computer networks -</a:t>
            </a:r>
            <a:br>
              <a:rPr lang="en-US" sz="5000" dirty="0"/>
            </a:br>
            <a:r>
              <a:rPr lang="en-US" sz="5000" dirty="0"/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Topic name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Client Server Application</a:t>
            </a:r>
          </a:p>
          <a:p>
            <a:pPr marL="342900" indent="-342900">
              <a:buChar char="•"/>
            </a:pPr>
            <a:r>
              <a:rPr lang="en-US" dirty="0">
                <a:latin typeface="Calibri"/>
                <a:ea typeface="Calibri"/>
                <a:cs typeface="Calibri"/>
              </a:rPr>
              <a:t>TCP Search Engine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87E7FF"/>
                </a:solidFill>
              </a:rPr>
              <a:t>Group Members</a:t>
            </a:r>
            <a:br>
              <a:rPr lang="en-US" dirty="0"/>
            </a:br>
            <a:br>
              <a:rPr lang="en-US" dirty="0"/>
            </a:br>
            <a:r>
              <a:rPr lang="en-US" sz="2000" dirty="0">
                <a:solidFill>
                  <a:srgbClr val="24FFD3"/>
                </a:solidFill>
              </a:rPr>
              <a:t>NAME                                 ROLL NO.</a:t>
            </a:r>
            <a:br>
              <a:rPr lang="en-US" sz="2000" dirty="0">
                <a:solidFill>
                  <a:srgbClr val="24FFD3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HARSH TRADA                u22cs116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HARDIK HEMNANI         U22CS081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AASUTOSH BARAIYA      U22CS109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ANIL PRAJAPATI              U22CS136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675243"/>
            <a:ext cx="6589150" cy="1038967"/>
          </a:xfrm>
        </p:spPr>
        <p:txBody>
          <a:bodyPr/>
          <a:lstStyle/>
          <a:p>
            <a:r>
              <a:rPr lang="en-US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Client – server application</a:t>
            </a:r>
            <a:br>
              <a:rPr lang="en-US" sz="3000" dirty="0"/>
            </a:br>
            <a:r>
              <a:rPr lang="en-US" sz="3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(TCP search engine)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0" y="1844332"/>
            <a:ext cx="6597650" cy="4046605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400" b="1" dirty="0"/>
              <a:t>Application Details:</a:t>
            </a:r>
          </a:p>
          <a:p>
            <a:pPr marL="342900" indent="-342900">
              <a:buChar char="•"/>
            </a:pPr>
            <a:r>
              <a:rPr lang="en-US" sz="2400" dirty="0">
                <a:latin typeface="Calibri"/>
                <a:ea typeface="Calibri"/>
                <a:cs typeface="Times New Roman"/>
              </a:rPr>
              <a:t>The client-server program establishes a communication channel between a client application and a server application. </a:t>
            </a:r>
            <a:endParaRPr lang="en-US" sz="2400" b="1">
              <a:latin typeface="Calibri"/>
              <a:ea typeface="Calibri"/>
              <a:cs typeface="Times New Roman"/>
            </a:endParaRPr>
          </a:p>
          <a:p>
            <a:pPr marL="342900" indent="-342900">
              <a:buChar char="•"/>
            </a:pPr>
            <a:r>
              <a:rPr lang="en-US" sz="2400" dirty="0">
                <a:latin typeface="Calibri"/>
                <a:ea typeface="Calibri"/>
                <a:cs typeface="Times New Roman"/>
              </a:rPr>
              <a:t>In this specific scenario, the client-server program facilitates the retrieval of descriptions for predefined keywords. </a:t>
            </a:r>
            <a:endParaRPr lang="en-US" sz="2400" b="1">
              <a:latin typeface="Calibri"/>
              <a:ea typeface="Calibri"/>
              <a:cs typeface="Times New Roman"/>
            </a:endParaRPr>
          </a:p>
          <a:p>
            <a:pPr marL="342900" indent="-342900">
              <a:buChar char="•"/>
            </a:pPr>
            <a:r>
              <a:rPr lang="en-US" sz="2400" dirty="0">
                <a:latin typeface="Calibri"/>
                <a:ea typeface="Calibri"/>
                <a:cs typeface="Times New Roman"/>
              </a:rPr>
              <a:t>The server hosts a dictionary containing keyword-description pairs, and the client can request a description by sending a keyword to the server. </a:t>
            </a:r>
            <a:endParaRPr lang="en-US" sz="2400" b="1">
              <a:latin typeface="Calibri"/>
              <a:ea typeface="Calibri"/>
              <a:cs typeface="Times New Roman"/>
            </a:endParaRPr>
          </a:p>
          <a:p>
            <a:pPr marL="342900" indent="-342900">
              <a:buChar char="•"/>
            </a:pPr>
            <a:r>
              <a:rPr lang="en-US" sz="2400" dirty="0">
                <a:latin typeface="Calibri"/>
                <a:ea typeface="Calibri"/>
                <a:cs typeface="Times New Roman"/>
              </a:rPr>
              <a:t>The server responds with the corresponding description, if available.</a:t>
            </a:r>
            <a:endParaRPr lang="en-US" sz="2400" b="1">
              <a:latin typeface="Calibri"/>
              <a:ea typeface="Calibri"/>
            </a:endParaRPr>
          </a:p>
          <a:p>
            <a:pPr marL="342900" indent="-342900">
              <a:buChar char="•"/>
            </a:pPr>
            <a:endParaRPr lang="en-US" sz="2400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70508" y="643204"/>
            <a:ext cx="5963875" cy="919161"/>
          </a:xfrm>
        </p:spPr>
        <p:txBody>
          <a:bodyPr>
            <a:normAutofit fontScale="90000"/>
          </a:bodyPr>
          <a:lstStyle/>
          <a:p>
            <a:r>
              <a:rPr lang="en-US" sz="3000" dirty="0">
                <a:solidFill>
                  <a:srgbClr val="87E7FF"/>
                </a:solidFill>
                <a:ea typeface="+mj-lt"/>
                <a:cs typeface="+mj-lt"/>
              </a:rPr>
              <a:t>CLIENT – SERVER APPLICATION</a:t>
            </a:r>
            <a:br>
              <a:rPr lang="en-US" sz="3000" dirty="0">
                <a:solidFill>
                  <a:srgbClr val="87E7FF"/>
                </a:solidFill>
                <a:ea typeface="+mj-lt"/>
                <a:cs typeface="+mj-lt"/>
              </a:rPr>
            </a:br>
            <a:r>
              <a:rPr lang="en-US" sz="3000" dirty="0">
                <a:solidFill>
                  <a:srgbClr val="87E7FF"/>
                </a:solidFill>
                <a:ea typeface="+mj-lt"/>
                <a:cs typeface="+mj-lt"/>
              </a:rPr>
              <a:t>(TCP SEARCH ENGINE)</a:t>
            </a:r>
            <a:endParaRPr lang="en-US" dirty="0">
              <a:solidFill>
                <a:srgbClr val="87E7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0510" y="1496296"/>
            <a:ext cx="5963873" cy="49279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>
                <a:latin typeface="Avenir Next LT Pro"/>
                <a:ea typeface="Calibri"/>
                <a:cs typeface="Times New Roman"/>
              </a:rPr>
              <a:t>Client-Side Details:</a:t>
            </a:r>
            <a:endParaRPr lang="en-US" dirty="0">
              <a:latin typeface="Avenir Next LT Pro"/>
              <a:ea typeface="Calibri"/>
            </a:endParaRPr>
          </a:p>
          <a:p>
            <a:pPr marL="342900" indent="-342900">
              <a:buChar char="•"/>
            </a:pPr>
            <a:r>
              <a:rPr lang="en-US" sz="1700" dirty="0">
                <a:latin typeface="Calibri"/>
                <a:ea typeface="Calibri"/>
                <a:cs typeface="Times New Roman"/>
              </a:rPr>
              <a:t>This Python program utilizes the </a:t>
            </a:r>
            <a:r>
              <a:rPr lang="en-US" sz="1700" err="1">
                <a:latin typeface="Calibri"/>
                <a:ea typeface="Calibri"/>
                <a:cs typeface="Times New Roman"/>
              </a:rPr>
              <a:t>Tkinter</a:t>
            </a:r>
            <a:r>
              <a:rPr lang="en-US" sz="1700" dirty="0">
                <a:latin typeface="Calibri"/>
                <a:ea typeface="Calibri"/>
                <a:cs typeface="Times New Roman"/>
              </a:rPr>
              <a:t> library to create a simple graphical user interface (GUI) for a client-side application. The application is designed to interact with a server running on the localhost (127.0.0.1) at port 3000. </a:t>
            </a:r>
            <a:endParaRPr lang="en-US" sz="1700" b="1" dirty="0">
              <a:latin typeface="Calibri"/>
              <a:ea typeface="Calibri"/>
              <a:cs typeface="Times New Roman"/>
            </a:endParaRPr>
          </a:p>
          <a:p>
            <a:pPr marL="342900" indent="-342900">
              <a:buChar char="•"/>
            </a:pPr>
            <a:r>
              <a:rPr lang="en-US" sz="1700" dirty="0">
                <a:latin typeface="Calibri"/>
                <a:ea typeface="Calibri"/>
                <a:cs typeface="Times New Roman"/>
              </a:rPr>
              <a:t>The user interface prompts the user to enter a keyword, which is then sent to the server. Upon receiving a response from the server, the description associated with the keyword is displayed in a text box within the GUI.</a:t>
            </a:r>
            <a:endParaRPr lang="en-US" sz="1700" b="1">
              <a:latin typeface="Calibri"/>
              <a:ea typeface="Calibri"/>
              <a:cs typeface="Times New Roman"/>
            </a:endParaRPr>
          </a:p>
          <a:p>
            <a:pPr marL="342900" indent="-342900">
              <a:buChar char="•"/>
            </a:pPr>
            <a:endParaRPr lang="en-US" sz="2200" b="1" dirty="0">
              <a:ea typeface="Calibri"/>
              <a:cs typeface="Times New Roman"/>
            </a:endParaRPr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1304720"/>
            <a:ext cx="9389288" cy="1362456"/>
          </a:xfrm>
        </p:spPr>
        <p:txBody>
          <a:bodyPr/>
          <a:lstStyle/>
          <a:p>
            <a:r>
              <a:rPr lang="en-US" sz="2700" dirty="0">
                <a:solidFill>
                  <a:srgbClr val="385E88"/>
                </a:solidFill>
                <a:ea typeface="+mj-lt"/>
                <a:cs typeface="+mj-lt"/>
              </a:rPr>
              <a:t>CLIENT – SERVER APPLICATION</a:t>
            </a:r>
            <a:br>
              <a:rPr lang="en-US" sz="2700" dirty="0">
                <a:solidFill>
                  <a:srgbClr val="385E88"/>
                </a:solidFill>
                <a:ea typeface="+mj-lt"/>
                <a:cs typeface="+mj-lt"/>
              </a:rPr>
            </a:br>
            <a:r>
              <a:rPr lang="en-US" sz="2700" dirty="0">
                <a:solidFill>
                  <a:srgbClr val="385E88"/>
                </a:solidFill>
                <a:ea typeface="+mj-lt"/>
                <a:cs typeface="+mj-lt"/>
              </a:rPr>
              <a:t>(TCP SEARCH ENGINE)</a:t>
            </a:r>
            <a:endParaRPr lang="en-US" dirty="0">
              <a:solidFill>
                <a:srgbClr val="385E88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13AF6-8C4E-5528-57D7-68C91F8866C9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775816" y="2347845"/>
            <a:ext cx="9385208" cy="3416852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sz="2400" b="1" dirty="0">
                <a:latin typeface="Avenir Next LT Pro"/>
                <a:cs typeface="Times New Roman"/>
              </a:rPr>
              <a:t>Server-Side Details:</a:t>
            </a:r>
            <a:endParaRPr lang="en-US" sz="2400" dirty="0">
              <a:latin typeface="Avenir Next LT Pro"/>
            </a:endParaRPr>
          </a:p>
          <a:p>
            <a:pPr marL="342900" indent="-342900">
              <a:buChar char="•"/>
            </a:pPr>
            <a:r>
              <a:rPr lang="en-US" sz="2400">
                <a:latin typeface="Calibri"/>
                <a:ea typeface="Calibri"/>
                <a:cs typeface="Times New Roman"/>
              </a:rPr>
              <a:t>The server-side code sets up a TCP socket and listens for incoming connections on localhost at port 3000. </a:t>
            </a:r>
            <a:endParaRPr lang="en-US" sz="2400" b="1" dirty="0">
              <a:latin typeface="Calibri"/>
              <a:ea typeface="Calibri"/>
              <a:cs typeface="Times New Roman"/>
            </a:endParaRPr>
          </a:p>
          <a:p>
            <a:pPr marL="342900" indent="-342900">
              <a:buChar char="•"/>
            </a:pPr>
            <a:r>
              <a:rPr lang="en-US" sz="2400" dirty="0">
                <a:latin typeface="Calibri"/>
                <a:ea typeface="Calibri"/>
                <a:cs typeface="Times New Roman"/>
              </a:rPr>
              <a:t>When a client connects, it receives the keyword sent by the client. </a:t>
            </a:r>
            <a:endParaRPr lang="en-US" sz="2400" b="1" dirty="0">
              <a:latin typeface="Calibri"/>
              <a:ea typeface="Calibri"/>
              <a:cs typeface="Times New Roman"/>
            </a:endParaRPr>
          </a:p>
          <a:p>
            <a:pPr marL="342900" indent="-342900">
              <a:buChar char="•"/>
            </a:pPr>
            <a:r>
              <a:rPr lang="en-US" sz="2400" dirty="0">
                <a:latin typeface="Calibri"/>
                <a:ea typeface="Calibri"/>
                <a:cs typeface="Times New Roman"/>
              </a:rPr>
              <a:t>If the keyword exists in the dictionary, the server retrieves the corresponding description and sends it back to the client. </a:t>
            </a:r>
            <a:endParaRPr lang="en-US" sz="2400" b="1" dirty="0">
              <a:latin typeface="Calibri"/>
              <a:ea typeface="Calibri"/>
              <a:cs typeface="Times New Roman"/>
            </a:endParaRPr>
          </a:p>
          <a:p>
            <a:pPr marL="342900" indent="-342900">
              <a:buChar char="•"/>
            </a:pPr>
            <a:r>
              <a:rPr lang="en-US" sz="2400" dirty="0">
                <a:latin typeface="Calibri"/>
                <a:ea typeface="Calibri"/>
                <a:cs typeface="Times New Roman"/>
              </a:rPr>
              <a:t>If the keyword is not found, the server sends a message indicating that the description was not found. </a:t>
            </a:r>
            <a:endParaRPr lang="en-US" sz="2400" b="1">
              <a:latin typeface="Calibri"/>
              <a:ea typeface="Calibri"/>
              <a:cs typeface="Times New Roman"/>
            </a:endParaRPr>
          </a:p>
          <a:p>
            <a:pPr marL="342900" indent="-342900">
              <a:buChar char="•"/>
            </a:pPr>
            <a:r>
              <a:rPr lang="en-US" sz="2400" dirty="0">
                <a:latin typeface="Calibri"/>
                <a:ea typeface="Calibri"/>
                <a:cs typeface="Times New Roman"/>
              </a:rPr>
              <a:t>The server continues listening for connections and processing requests until terminated.</a:t>
            </a:r>
            <a:endParaRPr lang="en-US" sz="2400" b="1">
              <a:latin typeface="Calibri"/>
              <a:ea typeface="Calibri"/>
              <a:cs typeface="Times New Roman"/>
            </a:endParaRPr>
          </a:p>
          <a:p>
            <a:pPr marL="342900" indent="-342900">
              <a:buChar char="•"/>
            </a:pPr>
            <a:endParaRPr lang="en-US" sz="2400" b="1" dirty="0">
              <a:cs typeface="Times New Roman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1205328"/>
            <a:ext cx="7889768" cy="1012298"/>
          </a:xfrm>
        </p:spPr>
        <p:txBody>
          <a:bodyPr/>
          <a:lstStyle/>
          <a:p>
            <a:r>
              <a:rPr lang="en-US" sz="3000" dirty="0">
                <a:ea typeface="+mj-lt"/>
                <a:cs typeface="+mj-lt"/>
              </a:rPr>
              <a:t>CLIENT – SERVER APPLICATION</a:t>
            </a:r>
            <a:br>
              <a:rPr lang="en-US" sz="3000" dirty="0">
                <a:ea typeface="+mj-lt"/>
                <a:cs typeface="+mj-lt"/>
              </a:rPr>
            </a:br>
            <a:r>
              <a:rPr lang="en-US" sz="3000" dirty="0">
                <a:ea typeface="+mj-lt"/>
                <a:cs typeface="+mj-lt"/>
              </a:rPr>
              <a:t>(TCP SEARCH ENGINE)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40" y="2276188"/>
            <a:ext cx="5899094" cy="3591835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buNone/>
            </a:pPr>
            <a:r>
              <a:rPr lang="en-US" sz="2200" b="1"/>
              <a:t>Pseudocode</a:t>
            </a:r>
          </a:p>
          <a:p>
            <a:pPr>
              <a:buNone/>
            </a:pPr>
            <a:r>
              <a:rPr lang="en-US" sz="2200">
                <a:latin typeface="Calibri"/>
                <a:ea typeface="Calibri"/>
                <a:cs typeface="Times New Roman"/>
              </a:rPr>
              <a:t>1. Import the socket module.</a:t>
            </a:r>
            <a:endParaRPr lang="en-US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 sz="2200" dirty="0">
                <a:latin typeface="Calibri"/>
                <a:ea typeface="Calibri"/>
                <a:cs typeface="Times New Roman"/>
              </a:rPr>
              <a:t>2. Define a dictionary containing keyword-description pairs.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 sz="2200" dirty="0">
                <a:latin typeface="Calibri"/>
                <a:ea typeface="Calibri"/>
                <a:cs typeface="Times New Roman"/>
              </a:rPr>
              <a:t>3. Create a TCP socket for the server.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 sz="2200" dirty="0">
                <a:latin typeface="Calibri"/>
                <a:ea typeface="Calibri"/>
                <a:cs typeface="Times New Roman"/>
              </a:rPr>
              <a:t>4. Define the server address as localhost and port 3000.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 sz="2200" dirty="0">
                <a:latin typeface="Calibri"/>
                <a:ea typeface="Calibri"/>
                <a:cs typeface="Times New Roman"/>
              </a:rPr>
              <a:t>5. Bind the socket to the server address.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 sz="2200" dirty="0">
                <a:latin typeface="Calibri"/>
                <a:ea typeface="Calibri"/>
                <a:cs typeface="Times New Roman"/>
              </a:rPr>
              <a:t>6. Listen for incoming connections with a maximum backlog of 10 connections.</a:t>
            </a:r>
            <a:endParaRPr lang="en-US" dirty="0">
              <a:latin typeface="Calibri"/>
              <a:ea typeface="Calibri"/>
            </a:endParaRPr>
          </a:p>
          <a:p>
            <a:pPr>
              <a:buNone/>
            </a:pPr>
            <a:endParaRPr lang="en-US" sz="2200" dirty="0">
              <a:latin typeface="Calibri"/>
              <a:ea typeface="Calibri"/>
              <a:cs typeface="Times New Roman"/>
            </a:endParaRPr>
          </a:p>
          <a:p>
            <a:pPr marL="0" indent="0">
              <a:buNone/>
            </a:pPr>
            <a:endParaRPr lang="en-US" sz="2200" b="1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BA938-1148-E530-7AEB-B6BDEF4A8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266633"/>
            <a:ext cx="7900811" cy="1012298"/>
          </a:xfrm>
        </p:spPr>
        <p:txBody>
          <a:bodyPr/>
          <a:lstStyle/>
          <a:p>
            <a:r>
              <a:rPr lang="en-US" sz="3000" dirty="0">
                <a:ea typeface="+mj-lt"/>
                <a:cs typeface="+mj-lt"/>
              </a:rPr>
              <a:t>CLIENT – SERVER APPLICATION</a:t>
            </a:r>
            <a:br>
              <a:rPr lang="en-US" sz="3000" dirty="0">
                <a:ea typeface="+mj-lt"/>
                <a:cs typeface="+mj-lt"/>
              </a:rPr>
            </a:br>
            <a:r>
              <a:rPr lang="en-US" sz="3000" dirty="0">
                <a:ea typeface="+mj-lt"/>
                <a:cs typeface="+mj-lt"/>
              </a:rPr>
              <a:t>(TCP SEARCH ENGINE)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2E819-6A7D-9F5C-90F9-E256D8B93D2E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40" y="1403752"/>
            <a:ext cx="8527442" cy="4817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/>
              <a:t>Pseudocode Continue...</a:t>
            </a:r>
          </a:p>
          <a:p>
            <a:pPr>
              <a:buNone/>
            </a:pPr>
            <a:r>
              <a:rPr lang="en-US" dirty="0">
                <a:latin typeface="Calibri"/>
                <a:ea typeface="Calibri"/>
                <a:cs typeface="Times New Roman"/>
              </a:rPr>
              <a:t>7. Enter a loop to handle client connections: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 dirty="0">
                <a:latin typeface="Calibri"/>
                <a:ea typeface="Calibri"/>
                <a:cs typeface="Times New Roman"/>
              </a:rPr>
              <a:t>a. Accept a client connection.</a:t>
            </a:r>
            <a:endParaRPr lang="en-US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 dirty="0">
                <a:latin typeface="Calibri"/>
                <a:ea typeface="Calibri"/>
                <a:cs typeface="Times New Roman"/>
              </a:rPr>
              <a:t>b. Retrieve data sent by the client.</a:t>
            </a:r>
            <a:endParaRPr lang="en-US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 dirty="0">
                <a:latin typeface="Calibri"/>
                <a:ea typeface="Calibri"/>
                <a:cs typeface="Times New Roman"/>
              </a:rPr>
              <a:t>c. Decode the received data to obtain the keyword.</a:t>
            </a:r>
            <a:endParaRPr lang="en-US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 dirty="0">
                <a:latin typeface="Calibri"/>
                <a:ea typeface="Calibri"/>
                <a:cs typeface="Times New Roman"/>
              </a:rPr>
              <a:t>d. Check if the keyword exists in the dictionary:</a:t>
            </a:r>
            <a:endParaRPr lang="en-US">
              <a:latin typeface="Calibri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US" dirty="0">
                <a:latin typeface="Calibri"/>
                <a:ea typeface="Calibri"/>
                <a:cs typeface="Times New Roman"/>
              </a:rPr>
              <a:t>If found, retrieve the corresponding description.</a:t>
            </a:r>
            <a:endParaRPr lang="en-US">
              <a:latin typeface="Calibri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US" dirty="0">
                <a:latin typeface="Calibri"/>
                <a:ea typeface="Calibri"/>
                <a:cs typeface="Times New Roman"/>
              </a:rPr>
              <a:t>Send the description back to the client.</a:t>
            </a:r>
          </a:p>
          <a:p>
            <a:pPr>
              <a:buFont typeface="Arial"/>
              <a:buChar char="•"/>
            </a:pPr>
            <a:r>
              <a:rPr lang="en-US" dirty="0">
                <a:latin typeface="Calibri"/>
                <a:ea typeface="Calibri"/>
                <a:cs typeface="Times New Roman"/>
              </a:rPr>
              <a:t>e. If the keyword is not found, send a message indicating that the description was not found.</a:t>
            </a:r>
          </a:p>
          <a:p>
            <a:pPr>
              <a:buFont typeface="Arial"/>
              <a:buChar char="•"/>
            </a:pPr>
            <a:r>
              <a:rPr lang="en-US" dirty="0">
                <a:latin typeface="Calibri"/>
                <a:ea typeface="Calibri"/>
                <a:cs typeface="Times New Roman"/>
              </a:rPr>
              <a:t>f. Close the connection with the client.</a:t>
            </a:r>
            <a:endParaRPr lang="en-US" dirty="0"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dirty="0">
                <a:latin typeface="Calibri"/>
                <a:ea typeface="Calibri"/>
                <a:cs typeface="Times New Roman"/>
              </a:rPr>
              <a:t>8. Terminate the server when done.</a:t>
            </a:r>
            <a:endParaRPr lang="en-US" dirty="0">
              <a:latin typeface="Calibri"/>
              <a:cs typeface="Times New Roman"/>
            </a:endParaRPr>
          </a:p>
          <a:p>
            <a:pPr>
              <a:buFont typeface="Arial"/>
              <a:buChar char="•"/>
            </a:pPr>
            <a:endParaRPr lang="en-US" dirty="0">
              <a:latin typeface="Times New Roman"/>
              <a:ea typeface="Calibri"/>
              <a:cs typeface="Times New Roman"/>
            </a:endParaRPr>
          </a:p>
          <a:p>
            <a:pPr>
              <a:buNone/>
            </a:pPr>
            <a:endParaRPr lang="en-US" dirty="0">
              <a:latin typeface="Calibri"/>
              <a:ea typeface="Calibri"/>
              <a:cs typeface="Times New Roman"/>
            </a:endParaRP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D43A12-60C4-D8CA-4AD1-C1D5F85B3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5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17938" cy="1102315"/>
          </a:xfrm>
        </p:spPr>
        <p:txBody>
          <a:bodyPr/>
          <a:lstStyle/>
          <a:p>
            <a:r>
              <a:rPr lang="en-US" sz="3000" b="1" cap="all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venir Next LT Pro"/>
              </a:rPr>
              <a:t>CLIENT – SERVER APPLICATION</a:t>
            </a:r>
            <a:r>
              <a:rPr lang="en-US" sz="3000" dirty="0">
                <a:solidFill>
                  <a:schemeClr val="accent1">
                    <a:lumMod val="20000"/>
                    <a:lumOff val="80000"/>
                  </a:schemeClr>
                </a:solidFill>
                <a:latin typeface="Avenir Next LT Pro"/>
                <a:ea typeface="Avenir Next LT Pro"/>
                <a:cs typeface="Avenir Next LT Pro"/>
              </a:rPr>
              <a:t>​</a:t>
            </a:r>
            <a:br>
              <a:rPr lang="en-US" sz="3000" dirty="0">
                <a:solidFill>
                  <a:schemeClr val="accent1">
                    <a:lumMod val="20000"/>
                    <a:lumOff val="80000"/>
                  </a:schemeClr>
                </a:solidFill>
                <a:latin typeface="Avenir Next LT Pro"/>
                <a:ea typeface="Avenir Next LT Pro"/>
                <a:cs typeface="Avenir Next LT Pro"/>
              </a:rPr>
            </a:br>
            <a:r>
              <a:rPr lang="en-US" sz="3000" b="1" cap="all" baseline="0" dirty="0">
                <a:solidFill>
                  <a:schemeClr val="accent1">
                    <a:lumMod val="20000"/>
                    <a:lumOff val="80000"/>
                  </a:schemeClr>
                </a:solidFill>
                <a:latin typeface="Avenir Next LT Pro"/>
              </a:rPr>
              <a:t>(TCP SEARCH ENGINE)</a:t>
            </a:r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2143747"/>
            <a:ext cx="7615274" cy="34640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b="1" dirty="0"/>
              <a:t>Real Time Applications:</a:t>
            </a:r>
          </a:p>
          <a:p>
            <a:pPr>
              <a:buFont typeface="Arial"/>
              <a:buChar char="•"/>
            </a:pPr>
            <a:r>
              <a:rPr lang="en-US" sz="2000" b="1" dirty="0">
                <a:latin typeface="Calibri"/>
                <a:ea typeface="Calibri"/>
                <a:cs typeface="Times New Roman"/>
              </a:rPr>
              <a:t>Online Dictionary Service</a:t>
            </a:r>
            <a:r>
              <a:rPr lang="en-US" sz="2000" dirty="0">
                <a:latin typeface="Calibri"/>
                <a:ea typeface="Calibri"/>
                <a:cs typeface="Times New Roman"/>
              </a:rPr>
              <a:t>:</a:t>
            </a:r>
            <a:endParaRPr lang="en-US" sz="2000" dirty="0">
              <a:latin typeface="Calibri"/>
              <a:ea typeface="Calibri"/>
              <a:cs typeface="Calibri"/>
            </a:endParaRPr>
          </a:p>
          <a:p>
            <a:pPr marL="971550" lvl="1" indent="-285750">
              <a:buFont typeface="Arial"/>
              <a:buChar char="•"/>
            </a:pPr>
            <a:r>
              <a:rPr lang="en-US" sz="2000" dirty="0">
                <a:latin typeface="Calibri"/>
                <a:ea typeface="Calibri"/>
                <a:cs typeface="Times New Roman"/>
              </a:rPr>
              <a:t>Provide a comprehensive collection of terms and definitions.</a:t>
            </a:r>
            <a:endParaRPr lang="en-US" sz="2000">
              <a:latin typeface="Calibri"/>
              <a:ea typeface="Calibri"/>
              <a:cs typeface="Calibri"/>
            </a:endParaRPr>
          </a:p>
          <a:p>
            <a:pPr marL="971550" lvl="1" indent="-285750">
              <a:buFont typeface="Arial"/>
              <a:buChar char="•"/>
            </a:pPr>
            <a:r>
              <a:rPr lang="en-US" sz="2000" dirty="0">
                <a:latin typeface="Calibri"/>
                <a:ea typeface="Calibri"/>
                <a:cs typeface="Times New Roman"/>
              </a:rPr>
              <a:t>Allow clients to request definitions for various terms to enhance vocabulary and understanding.</a:t>
            </a:r>
            <a:endParaRPr lang="en-US" sz="2000">
              <a:latin typeface="Calibri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US" sz="2000" b="1" dirty="0">
                <a:latin typeface="Calibri"/>
                <a:ea typeface="Calibri"/>
                <a:cs typeface="Times New Roman"/>
              </a:rPr>
              <a:t>Educational Quiz Game</a:t>
            </a:r>
            <a:r>
              <a:rPr lang="en-US" sz="2000" dirty="0">
                <a:latin typeface="Calibri"/>
                <a:ea typeface="Calibri"/>
                <a:cs typeface="Times New Roman"/>
              </a:rPr>
              <a:t>:</a:t>
            </a:r>
            <a:endParaRPr lang="en-US" sz="2000">
              <a:latin typeface="Calibri"/>
              <a:ea typeface="Calibri"/>
              <a:cs typeface="Calibri"/>
            </a:endParaRPr>
          </a:p>
          <a:p>
            <a:pPr marL="971550" lvl="1" indent="-285750">
              <a:buFont typeface="Arial"/>
              <a:buChar char="•"/>
            </a:pPr>
            <a:r>
              <a:rPr lang="en-US" sz="2000" dirty="0">
                <a:latin typeface="Calibri"/>
                <a:ea typeface="Calibri"/>
                <a:cs typeface="Times New Roman"/>
              </a:rPr>
              <a:t>Store questions and answers within the server's dictionary.</a:t>
            </a:r>
            <a:endParaRPr lang="en-US" sz="2000">
              <a:latin typeface="Calibri"/>
              <a:ea typeface="Calibri"/>
              <a:cs typeface="Calibri"/>
            </a:endParaRPr>
          </a:p>
          <a:p>
            <a:pPr marL="971550" lvl="1" indent="-285750">
              <a:buFont typeface="Arial"/>
              <a:buChar char="•"/>
            </a:pPr>
            <a:r>
              <a:rPr lang="en-US" sz="2000" dirty="0">
                <a:latin typeface="Calibri"/>
                <a:ea typeface="Calibri"/>
                <a:cs typeface="Times New Roman"/>
              </a:rPr>
              <a:t>Clients can request questions and receive corresponding answers, turning the application into an interactive quiz game.</a:t>
            </a:r>
            <a:endParaRPr lang="en-US" sz="2000" dirty="0">
              <a:latin typeface="Calibri"/>
              <a:ea typeface="Calibri"/>
            </a:endParaRPr>
          </a:p>
          <a:p>
            <a:pPr indent="-285750">
              <a:buFont typeface="Arial"/>
              <a:buChar char="•"/>
            </a:pPr>
            <a:endParaRPr lang="en-US" dirty="0">
              <a:latin typeface="Calibri"/>
              <a:ea typeface="Calibri"/>
              <a:cs typeface="Times New Roman"/>
            </a:endParaRPr>
          </a:p>
          <a:p>
            <a:pPr marL="0" indent="0">
              <a:buNone/>
            </a:pPr>
            <a:endParaRPr lang="en-US" sz="2200" b="1" dirty="0">
              <a:ea typeface="Calibri"/>
              <a:cs typeface="Times New Roman"/>
            </a:endParaRPr>
          </a:p>
          <a:p>
            <a:pPr marL="0" indent="0">
              <a:buNone/>
            </a:pPr>
            <a:endParaRPr lang="en-US" sz="2000" b="1" dirty="0">
              <a:ea typeface="Calibri"/>
              <a:cs typeface="Times New Roman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D375C2-2973-4C8B-9800-5B5271D300B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9B7A9F-83D5-4264-91C0-B309A9EDBFB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1950151-0FE0-482F-ADBD-EE52BFC46C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595</Words>
  <Application>Microsoft Office PowerPoint</Application>
  <PresentationFormat>Widescreen</PresentationFormat>
  <Paragraphs>70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Calibri</vt:lpstr>
      <vt:lpstr>Times New Roman</vt:lpstr>
      <vt:lpstr>Custom</vt:lpstr>
      <vt:lpstr>Computer networks - Project</vt:lpstr>
      <vt:lpstr>Topic name</vt:lpstr>
      <vt:lpstr>Group Members  NAME                                 ROLL NO.  HARSH TRADA                u22cs116 HARDIK HEMNANI         U22CS081 AASUTOSH BARAIYA      U22CS109 ANIL PRAJAPATI              U22CS136</vt:lpstr>
      <vt:lpstr>Client – server application (TCP search engine)</vt:lpstr>
      <vt:lpstr>CLIENT – SERVER APPLICATION (TCP SEARCH ENGINE)</vt:lpstr>
      <vt:lpstr>CLIENT – SERVER APPLICATION (TCP SEARCH ENGINE)</vt:lpstr>
      <vt:lpstr>CLIENT – SERVER APPLICATION (TCP SEARCH ENGINE)</vt:lpstr>
      <vt:lpstr>CLIENT – SERVER APPLICATION (TCP SEARCH ENGINE)</vt:lpstr>
      <vt:lpstr>CLIENT – SERVER APPLICATION​ (TCP SEARCH ENGINE)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pres</dc:title>
  <dc:creator/>
  <cp:lastModifiedBy/>
  <cp:revision>430</cp:revision>
  <dcterms:created xsi:type="dcterms:W3CDTF">2023-12-19T13:11:42Z</dcterms:created>
  <dcterms:modified xsi:type="dcterms:W3CDTF">2024-03-27T18:07:11Z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